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Average" panose="02000503040000020003" pitchFamily="2" charset="77"/>
      <p:regular r:id="rId19"/>
    </p:embeddedFont>
    <p:embeddedFont>
      <p:font typeface="Lato" panose="020F0502020204030203" pitchFamily="34" charset="77"/>
      <p:regular r:id="rId20"/>
      <p:bold r:id="rId21"/>
      <p:italic r:id="rId22"/>
      <p:boldItalic r:id="rId23"/>
    </p:embeddedFont>
    <p:embeddedFont>
      <p:font typeface="Oswald" pitchFamily="2" charset="77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6"/>
    <p:restoredTop sz="94662"/>
  </p:normalViewPr>
  <p:slideViewPr>
    <p:cSldViewPr snapToGrid="0" snapToObjects="1">
      <p:cViewPr varScale="1">
        <p:scale>
          <a:sx n="288" d="100"/>
          <a:sy n="288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4b2e91abd_4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4b2e91abd_4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4b2e91abd_4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4b2e91abd_4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4b2e91abd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4b2e91abd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4b2e91abd_0_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4b2e91abd_0_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3f99d8144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83f99d8144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4b2e91abd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4b2e91abd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4b2e91abd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74b2e91abd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4b2e91ab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4b2e91ab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4b2e91abd_0_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4b2e91abd_0_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4b2e91abd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4b2e91abd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4b2e91abd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4b2e91abd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4b2e91abd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4b2e91abd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4b2e91abd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4b2e91abd_0_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4b2e91abd_5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4b2e91abd_5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4b2e91abd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4b2e91abd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a956@nau.edu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esv25@nau.edu" TargetMode="External"/><Relationship Id="rId5" Type="http://schemas.openxmlformats.org/officeDocument/2006/relationships/hyperlink" Target="mailto:ejs328@nau.edu" TargetMode="External"/><Relationship Id="rId4" Type="http://schemas.openxmlformats.org/officeDocument/2006/relationships/hyperlink" Target="mailto:naf76@nau.ed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ntracusa.com/galler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0" y="634600"/>
            <a:ext cx="7801500" cy="10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SunTrac Braze-Welding Jig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Kadeja Alhossaini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Nathan Firor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Edwin Smith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Ethan Vieane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"/>
          </p:nvPr>
        </p:nvSpPr>
        <p:spPr>
          <a:xfrm>
            <a:off x="671250" y="2262288"/>
            <a:ext cx="7801500" cy="6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April, 2020 - Northern Arizona University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49878" y="613663"/>
            <a:ext cx="5391105" cy="49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2278" y="766063"/>
            <a:ext cx="5391105" cy="49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73103" y="-182762"/>
            <a:ext cx="5391105" cy="49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4">
            <a:alphaModFix/>
          </a:blip>
          <a:srcRect l="4580" t="7132" r="5966" b="2123"/>
          <a:stretch/>
        </p:blipFill>
        <p:spPr>
          <a:xfrm>
            <a:off x="7696300" y="96798"/>
            <a:ext cx="1395125" cy="1395100"/>
          </a:xfrm>
          <a:prstGeom prst="rect">
            <a:avLst/>
          </a:prstGeom>
          <a:noFill/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850" y="210100"/>
            <a:ext cx="1282975" cy="122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Final Product: Gallery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13148" y="2730950"/>
            <a:ext cx="2141453" cy="160609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253211" y="1286867"/>
            <a:ext cx="2153076" cy="161479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2070538" y="1284089"/>
            <a:ext cx="2130723" cy="15979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8" name="Google Shape;15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84887" y="1510126"/>
            <a:ext cx="2287475" cy="3094596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9" name="Google Shape;159;p22"/>
          <p:cNvSpPr txBox="1"/>
          <p:nvPr/>
        </p:nvSpPr>
        <p:spPr>
          <a:xfrm>
            <a:off x="266625" y="4604725"/>
            <a:ext cx="26322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9: Winch and Mount Augment</a:t>
            </a:r>
            <a:endParaRPr sz="12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4046625" y="4713200"/>
            <a:ext cx="23640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11: Jig Frame With Winch and Locking Mechanism</a:t>
            </a:r>
            <a:endParaRPr sz="12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2328450" y="3265000"/>
            <a:ext cx="16149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10: Back View of Pulley </a:t>
            </a:r>
            <a:endParaRPr sz="12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6312600" y="3265000"/>
            <a:ext cx="20343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12 : Locking Mechanism Close Up </a:t>
            </a:r>
            <a:endParaRPr sz="12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7585825" y="4735200"/>
            <a:ext cx="15990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Firor 9</a:t>
            </a:r>
            <a:endParaRPr/>
          </a:p>
        </p:txBody>
      </p:sp>
      <p:cxnSp>
        <p:nvCxnSpPr>
          <p:cNvPr id="164" name="Google Shape;164;p22"/>
          <p:cNvCxnSpPr/>
          <p:nvPr/>
        </p:nvCxnSpPr>
        <p:spPr>
          <a:xfrm rot="10800000" flipH="1">
            <a:off x="3934899" y="1590489"/>
            <a:ext cx="1202400" cy="492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5" name="Google Shape;165;p22"/>
          <p:cNvCxnSpPr>
            <a:stCxn id="155" idx="2"/>
          </p:cNvCxnSpPr>
          <p:nvPr/>
        </p:nvCxnSpPr>
        <p:spPr>
          <a:xfrm>
            <a:off x="2186923" y="3533999"/>
            <a:ext cx="2532000" cy="387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6" name="Google Shape;166;p22"/>
          <p:cNvCxnSpPr>
            <a:stCxn id="156" idx="0"/>
          </p:cNvCxnSpPr>
          <p:nvPr/>
        </p:nvCxnSpPr>
        <p:spPr>
          <a:xfrm flipH="1">
            <a:off x="5523650" y="2094266"/>
            <a:ext cx="998700" cy="944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Final Product: CAD Comparison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79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prototype was built with the all of the mechanical components utilized in the CAD model and detailed in the BOM.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7585825" y="4735200"/>
            <a:ext cx="15990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Firor 10</a:t>
            </a:r>
            <a:endParaRPr/>
          </a:p>
        </p:txBody>
      </p:sp>
      <p:pic>
        <p:nvPicPr>
          <p:cNvPr id="174" name="Google Shape;174;p23"/>
          <p:cNvPicPr preferRelativeResize="0"/>
          <p:nvPr/>
        </p:nvPicPr>
        <p:blipFill rotWithShape="1">
          <a:blip r:embed="rId3">
            <a:alphaModFix/>
          </a:blip>
          <a:srcRect l="6028" t="2162" r="6604"/>
          <a:stretch/>
        </p:blipFill>
        <p:spPr>
          <a:xfrm>
            <a:off x="4591025" y="1223675"/>
            <a:ext cx="3731625" cy="32246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23"/>
          <p:cNvPicPr preferRelativeResize="0"/>
          <p:nvPr/>
        </p:nvPicPr>
        <p:blipFill rotWithShape="1">
          <a:blip r:embed="rId4">
            <a:alphaModFix/>
          </a:blip>
          <a:srcRect r="4131"/>
          <a:stretch/>
        </p:blipFill>
        <p:spPr>
          <a:xfrm>
            <a:off x="536275" y="2427625"/>
            <a:ext cx="3902551" cy="20206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6" name="Google Shape;176;p23"/>
          <p:cNvSpPr txBox="1"/>
          <p:nvPr/>
        </p:nvSpPr>
        <p:spPr>
          <a:xfrm>
            <a:off x="942400" y="4377325"/>
            <a:ext cx="3090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13: CAD of Mechanical Components</a:t>
            </a:r>
            <a:endParaRPr sz="12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5151413" y="4496875"/>
            <a:ext cx="26322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14: CAD Reflected Jig Features</a:t>
            </a:r>
            <a:endParaRPr sz="12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Budget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46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budget for this project is $1600.00 as set by SunTrac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Total Price at $1413.13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Subassembly prices are listed in the right column of figure 15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Full Bill of Materials (BOM) found in Appendix A.1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5623088" y="4408125"/>
            <a:ext cx="30000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15: Sub-Assembly Price Breakdown </a:t>
            </a:r>
            <a:endParaRPr sz="12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7585825" y="4735200"/>
            <a:ext cx="15990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Alhossaini 11</a:t>
            </a:r>
            <a:endParaRPr/>
          </a:p>
        </p:txBody>
      </p:sp>
      <p:pic>
        <p:nvPicPr>
          <p:cNvPr id="186" name="Google Shape;18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5932" y="1017725"/>
            <a:ext cx="3708322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Future Work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7585825" y="4735200"/>
            <a:ext cx="15990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Alhossaini 12</a:t>
            </a:r>
            <a:endParaRPr/>
          </a:p>
        </p:txBody>
      </p:sp>
      <p:grpSp>
        <p:nvGrpSpPr>
          <p:cNvPr id="193" name="Google Shape;193;p25"/>
          <p:cNvGrpSpPr/>
          <p:nvPr/>
        </p:nvGrpSpPr>
        <p:grpSpPr>
          <a:xfrm>
            <a:off x="6310373" y="1206584"/>
            <a:ext cx="2690992" cy="2841646"/>
            <a:chOff x="6254516" y="1318143"/>
            <a:chExt cx="2604522" cy="2460300"/>
          </a:xfrm>
        </p:grpSpPr>
        <p:sp>
          <p:nvSpPr>
            <p:cNvPr id="194" name="Google Shape;194;p25"/>
            <p:cNvSpPr/>
            <p:nvPr/>
          </p:nvSpPr>
          <p:spPr>
            <a:xfrm rot="2700000">
              <a:off x="7239866" y="1053398"/>
              <a:ext cx="489601" cy="2989789"/>
            </a:xfrm>
            <a:prstGeom prst="roundRect">
              <a:avLst>
                <a:gd name="adj" fmla="val 50000"/>
              </a:avLst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" name="Google Shape;195;p25"/>
            <p:cNvSpPr/>
            <p:nvPr/>
          </p:nvSpPr>
          <p:spPr>
            <a:xfrm>
              <a:off x="6443962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9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6" name="Google Shape;196;p25"/>
            <p:cNvSpPr txBox="1"/>
            <p:nvPr/>
          </p:nvSpPr>
          <p:spPr>
            <a:xfrm rot="-2700000">
              <a:off x="6375763" y="2297099"/>
              <a:ext cx="2378424" cy="342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Final Website</a:t>
              </a:r>
              <a:endParaRPr sz="11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7" name="Google Shape;197;p25"/>
            <p:cNvSpPr txBox="1"/>
            <p:nvPr/>
          </p:nvSpPr>
          <p:spPr>
            <a:xfrm rot="-2700000">
              <a:off x="6788358" y="2571061"/>
              <a:ext cx="2242660" cy="442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To document the teams progress and final product. </a:t>
              </a:r>
              <a:endParaRPr sz="11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98" name="Google Shape;198;p25"/>
          <p:cNvGrpSpPr/>
          <p:nvPr/>
        </p:nvGrpSpPr>
        <p:grpSpPr>
          <a:xfrm>
            <a:off x="4767704" y="1206584"/>
            <a:ext cx="2920974" cy="2841646"/>
            <a:chOff x="4761418" y="1318143"/>
            <a:chExt cx="2827113" cy="2460300"/>
          </a:xfrm>
        </p:grpSpPr>
        <p:sp>
          <p:nvSpPr>
            <p:cNvPr id="199" name="Google Shape;199;p25"/>
            <p:cNvSpPr/>
            <p:nvPr/>
          </p:nvSpPr>
          <p:spPr>
            <a:xfrm rot="2700000">
              <a:off x="5746767" y="1053398"/>
              <a:ext cx="489601" cy="2989789"/>
            </a:xfrm>
            <a:prstGeom prst="roundRect">
              <a:avLst>
                <a:gd name="adj" fmla="val 50000"/>
              </a:avLst>
            </a:pr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4950863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9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1" name="Google Shape;201;p25"/>
            <p:cNvSpPr txBox="1"/>
            <p:nvPr/>
          </p:nvSpPr>
          <p:spPr>
            <a:xfrm rot="-2700000">
              <a:off x="4896424" y="2302799"/>
              <a:ext cx="2362302" cy="342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Final Report</a:t>
              </a:r>
              <a:endParaRPr sz="11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2" name="Google Shape;202;p25"/>
            <p:cNvSpPr txBox="1"/>
            <p:nvPr/>
          </p:nvSpPr>
          <p:spPr>
            <a:xfrm rot="-2700000">
              <a:off x="5249149" y="2459760"/>
              <a:ext cx="2557464" cy="442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To account for all the changes on the design to achieve the final product. </a:t>
              </a:r>
              <a:endParaRPr sz="11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03" name="Google Shape;203;p25"/>
          <p:cNvGrpSpPr/>
          <p:nvPr/>
        </p:nvGrpSpPr>
        <p:grpSpPr>
          <a:xfrm>
            <a:off x="3226514" y="1206584"/>
            <a:ext cx="2690992" cy="2841646"/>
            <a:chOff x="3269751" y="1318143"/>
            <a:chExt cx="2604522" cy="2460300"/>
          </a:xfrm>
        </p:grpSpPr>
        <p:sp>
          <p:nvSpPr>
            <p:cNvPr id="204" name="Google Shape;204;p25"/>
            <p:cNvSpPr/>
            <p:nvPr/>
          </p:nvSpPr>
          <p:spPr>
            <a:xfrm rot="2700000">
              <a:off x="4255100" y="1053398"/>
              <a:ext cx="489601" cy="2989789"/>
            </a:xfrm>
            <a:prstGeom prst="roundRect">
              <a:avLst>
                <a:gd name="adj" fmla="val 50000"/>
              </a:avLst>
            </a:pr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3459197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9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6" name="Google Shape;206;p25"/>
            <p:cNvSpPr txBox="1"/>
            <p:nvPr/>
          </p:nvSpPr>
          <p:spPr>
            <a:xfrm rot="-2700000">
              <a:off x="3404724" y="2302799"/>
              <a:ext cx="2362302" cy="342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Final Tests on the Device</a:t>
              </a:r>
              <a:endParaRPr sz="11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" name="Google Shape;207;p25"/>
            <p:cNvSpPr txBox="1"/>
            <p:nvPr/>
          </p:nvSpPr>
          <p:spPr>
            <a:xfrm rot="-2700000">
              <a:off x="3803593" y="2571061"/>
              <a:ext cx="2242660" cy="442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SunTrac invited the team back to finish tests over Summer 2020</a:t>
              </a:r>
              <a:endParaRPr sz="11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08" name="Google Shape;208;p25"/>
          <p:cNvGrpSpPr/>
          <p:nvPr/>
        </p:nvGrpSpPr>
        <p:grpSpPr>
          <a:xfrm>
            <a:off x="1683817" y="1206584"/>
            <a:ext cx="3010564" cy="2841646"/>
            <a:chOff x="1776626" y="1318143"/>
            <a:chExt cx="2913825" cy="2460300"/>
          </a:xfrm>
        </p:grpSpPr>
        <p:grpSp>
          <p:nvGrpSpPr>
            <p:cNvPr id="209" name="Google Shape;209;p25"/>
            <p:cNvGrpSpPr/>
            <p:nvPr/>
          </p:nvGrpSpPr>
          <p:grpSpPr>
            <a:xfrm>
              <a:off x="1776626" y="1318143"/>
              <a:ext cx="2913825" cy="2460300"/>
              <a:chOff x="1776626" y="1318143"/>
              <a:chExt cx="2913825" cy="2460300"/>
            </a:xfrm>
          </p:grpSpPr>
          <p:sp>
            <p:nvSpPr>
              <p:cNvPr id="210" name="Google Shape;210;p25"/>
              <p:cNvSpPr/>
              <p:nvPr/>
            </p:nvSpPr>
            <p:spPr>
              <a:xfrm rot="2700000">
                <a:off x="2761975" y="1053398"/>
                <a:ext cx="489601" cy="2989789"/>
              </a:xfrm>
              <a:prstGeom prst="roundRect">
                <a:avLst>
                  <a:gd name="adj" fmla="val 50000"/>
                </a:avLst>
              </a:pr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1" name="Google Shape;211;p25"/>
              <p:cNvSpPr txBox="1"/>
              <p:nvPr/>
            </p:nvSpPr>
            <p:spPr>
              <a:xfrm rot="-2700000">
                <a:off x="1899549" y="2297849"/>
                <a:ext cx="2376303" cy="3428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Operation &amp; Assembly Manual</a:t>
                </a:r>
                <a:endParaRPr sz="11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2" name="Google Shape;212;p25"/>
              <p:cNvSpPr txBox="1"/>
              <p:nvPr/>
            </p:nvSpPr>
            <p:spPr>
              <a:xfrm rot="-2700000">
                <a:off x="2246413" y="2416408"/>
                <a:ext cx="2680076" cy="4425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1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 ensure the manufacturing and assembly process is followed.</a:t>
                </a:r>
                <a:endParaRPr sz="11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13" name="Google Shape;213;p25"/>
            <p:cNvSpPr/>
            <p:nvPr/>
          </p:nvSpPr>
          <p:spPr>
            <a:xfrm>
              <a:off x="1966072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9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14" name="Google Shape;214;p25"/>
          <p:cNvGrpSpPr/>
          <p:nvPr/>
        </p:nvGrpSpPr>
        <p:grpSpPr>
          <a:xfrm>
            <a:off x="142627" y="1206584"/>
            <a:ext cx="3050538" cy="2841646"/>
            <a:chOff x="284959" y="1318143"/>
            <a:chExt cx="2952514" cy="2460300"/>
          </a:xfrm>
        </p:grpSpPr>
        <p:sp>
          <p:nvSpPr>
            <p:cNvPr id="215" name="Google Shape;215;p25"/>
            <p:cNvSpPr/>
            <p:nvPr/>
          </p:nvSpPr>
          <p:spPr>
            <a:xfrm rot="2700000">
              <a:off x="1270309" y="1053398"/>
              <a:ext cx="489601" cy="2989789"/>
            </a:xfrm>
            <a:prstGeom prst="roundRect">
              <a:avLst>
                <a:gd name="adj" fmla="val 50000"/>
              </a:avLst>
            </a:prstGeom>
            <a:solidFill>
              <a:srgbClr val="2F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472955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9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7" name="Google Shape;217;p25"/>
            <p:cNvSpPr txBox="1"/>
            <p:nvPr/>
          </p:nvSpPr>
          <p:spPr>
            <a:xfrm rot="-2700000">
              <a:off x="414317" y="2300549"/>
              <a:ext cx="2368666" cy="342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Final Welds to Combine Sub-assemblies</a:t>
              </a:r>
              <a:endParaRPr sz="11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8" name="Google Shape;218;p25"/>
            <p:cNvSpPr txBox="1"/>
            <p:nvPr/>
          </p:nvSpPr>
          <p:spPr>
            <a:xfrm rot="-2700000">
              <a:off x="746721" y="2397061"/>
              <a:ext cx="2734806" cy="442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SunTrac wants to suspend visits till further notice due to COVID-19 outbreak.</a:t>
              </a:r>
              <a:endParaRPr sz="11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Thank You For Listening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any questions please email the team: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Kadeja Alhossaini: </a:t>
            </a:r>
            <a:r>
              <a:rPr lang="en" u="sng">
                <a:solidFill>
                  <a:schemeClr val="hlink"/>
                </a:solidFill>
                <a:hlinkClick r:id="rId3"/>
              </a:rPr>
              <a:t>ka956@nau.edu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Nathan Firor: </a:t>
            </a:r>
            <a:r>
              <a:rPr lang="en" u="sng">
                <a:solidFill>
                  <a:schemeClr val="hlink"/>
                </a:solidFill>
                <a:hlinkClick r:id="rId4"/>
              </a:rPr>
              <a:t>naf76@nau.edu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Edwin Smith: </a:t>
            </a:r>
            <a:r>
              <a:rPr lang="en" u="sng">
                <a:solidFill>
                  <a:schemeClr val="hlink"/>
                </a:solidFill>
                <a:hlinkClick r:id="rId5"/>
              </a:rPr>
              <a:t>ejs328@nau.edu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Ethan Vieane: </a:t>
            </a:r>
            <a:r>
              <a:rPr lang="en" u="sng">
                <a:solidFill>
                  <a:schemeClr val="hlink"/>
                </a:solidFill>
                <a:hlinkClick r:id="rId6"/>
              </a:rPr>
              <a:t>esv25@nau.edu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25" name="Google Shape;225;p26"/>
          <p:cNvSpPr txBox="1"/>
          <p:nvPr/>
        </p:nvSpPr>
        <p:spPr>
          <a:xfrm>
            <a:off x="7585825" y="4735200"/>
            <a:ext cx="15990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Alhossaini 13</a:t>
            </a:r>
            <a:endParaRPr/>
          </a:p>
        </p:txBody>
      </p:sp>
      <p:pic>
        <p:nvPicPr>
          <p:cNvPr id="226" name="Google Shape;226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21925" y="924063"/>
            <a:ext cx="3410275" cy="32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 txBox="1"/>
          <p:nvPr/>
        </p:nvSpPr>
        <p:spPr>
          <a:xfrm>
            <a:off x="5027050" y="4235825"/>
            <a:ext cx="30000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16: Team Selfie in SunTrac</a:t>
            </a:r>
            <a:endParaRPr sz="12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 dirty="0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[1] </a:t>
            </a:r>
            <a:r>
              <a:rPr lang="en" sz="1300" dirty="0">
                <a:solidFill>
                  <a:schemeClr val="tx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https://www.suntracusa.com/galler</a:t>
            </a:r>
            <a:r>
              <a:rPr lang="en" sz="13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y</a:t>
            </a: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>
            <a:spLocks noGrp="1"/>
          </p:cNvSpPr>
          <p:nvPr>
            <p:ph type="title"/>
          </p:nvPr>
        </p:nvSpPr>
        <p:spPr>
          <a:xfrm>
            <a:off x="311700" y="41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Appendix A.1 - Bill Of Materials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1079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0" name="Google Shape;2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0575" y="1188150"/>
            <a:ext cx="5570920" cy="38270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1" name="Google Shape;241;p28"/>
          <p:cNvSpPr txBox="1"/>
          <p:nvPr/>
        </p:nvSpPr>
        <p:spPr>
          <a:xfrm>
            <a:off x="3458381" y="876150"/>
            <a:ext cx="21753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3: Bill of Materials</a:t>
            </a:r>
            <a:endParaRPr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Project Introduction: Client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Suntrac USA is a hybrid climate systems company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Based in Tempe, AZ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Manufacture a solar energy heat exchanger to be used in AC and HVAC systems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Save 40% on cooling energy costs with a panel hooked up to an HVAC unit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Projected to grow company to meet increase in product demand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Require new practices to increase production efficiency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Decrease idle workspace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7585825" y="4735200"/>
            <a:ext cx="15990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Vieane 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Project Introduction: Task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72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Design, Build, and Test a braze welding jig that is compatible with SunTrac’s 4ft, 6ft, and 8ft products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Provide a completed CAD package with assembly drawings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Create part list, BOM, and final cost estimate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Build a full scale prototype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Test prototype for engineering requirements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Create an Operation and Assembly Manual 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0325" y="577567"/>
            <a:ext cx="1758649" cy="3617813"/>
          </a:xfrm>
          <a:prstGeom prst="rect">
            <a:avLst/>
          </a:prstGeom>
          <a:noFill/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1" name="Google Shape;81;p15"/>
          <p:cNvSpPr txBox="1"/>
          <p:nvPr/>
        </p:nvSpPr>
        <p:spPr>
          <a:xfrm>
            <a:off x="5775300" y="4368625"/>
            <a:ext cx="3368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2: Current 8 Foot Manifold Jig </a:t>
            </a:r>
            <a:endParaRPr sz="12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7585825" y="4735200"/>
            <a:ext cx="15990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Vieane 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Requirements and Specifications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212550" y="1231213"/>
            <a:ext cx="30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Customer Requirements (CRs) were developed after speaking with the client at SunTrac. Each customer requirement has at least one Engineering Requirement (ER) set to it.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6300" y="1554325"/>
            <a:ext cx="5505301" cy="277018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0" name="Google Shape;90;p16"/>
          <p:cNvSpPr txBox="1"/>
          <p:nvPr/>
        </p:nvSpPr>
        <p:spPr>
          <a:xfrm>
            <a:off x="3675750" y="1214600"/>
            <a:ext cx="51264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1: Customer Requirements &amp; Engineering Requirements</a:t>
            </a:r>
            <a:endParaRPr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7585825" y="4735200"/>
            <a:ext cx="15990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Vieane 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Conceptual Design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Sub-Assembly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Jig Face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Telescoping Tubes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Power Screw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End Plate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Jig Frame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Locking Assembly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Guide Rail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Wire Rope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Pulley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Winch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225" y="973776"/>
            <a:ext cx="3181850" cy="3595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9" name="Google Shape;99;p17"/>
          <p:cNvSpPr txBox="1"/>
          <p:nvPr/>
        </p:nvSpPr>
        <p:spPr>
          <a:xfrm>
            <a:off x="7585825" y="4735200"/>
            <a:ext cx="15990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Smith 4</a:t>
            </a: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4781800" y="4617900"/>
            <a:ext cx="3368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3: Final Prototype</a:t>
            </a:r>
            <a:endParaRPr sz="12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Manufacturing Design: Details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Visit the client’s manufacturing facility for 3 consecutive weekends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Week 1: Jig face 2x2’s and Jig Frame 2x4’s cut to size, pin holes drilled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Week 2: Bolt and weld all subassembly connections for a finalized Jig Frame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Week 3: Attach end plates to telescoping tubes, weld Jig Face to Frame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Convene as a group on design revisions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Involve client in final consensus on debatable revisions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7585825" y="4735200"/>
            <a:ext cx="15990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Smith 5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Manufacturing Design: Documentation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625" y="1120075"/>
            <a:ext cx="2475275" cy="332457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2450" y="1121125"/>
            <a:ext cx="2475273" cy="33245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5" name="Google Shape;115;p19"/>
          <p:cNvSpPr txBox="1"/>
          <p:nvPr/>
        </p:nvSpPr>
        <p:spPr>
          <a:xfrm>
            <a:off x="262825" y="4496875"/>
            <a:ext cx="26322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4: Jig Face </a:t>
            </a:r>
            <a:endParaRPr sz="12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 Foot Configuration)</a:t>
            </a:r>
            <a:endParaRPr sz="12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3143988" y="4496875"/>
            <a:ext cx="26322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5: Front View of Jig Frame</a:t>
            </a:r>
            <a:endParaRPr sz="12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5973213" y="4496875"/>
            <a:ext cx="28041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6: Side View of Jig Frame</a:t>
            </a:r>
            <a:endParaRPr sz="12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7585825" y="4735200"/>
            <a:ext cx="15990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Smith 6</a:t>
            </a: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276" y="1120076"/>
            <a:ext cx="2407282" cy="332457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Manufacturing Design: Computational Analyses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7585825" y="4735200"/>
            <a:ext cx="15990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Smith 7</a:t>
            </a:r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25300"/>
            <a:ext cx="3261042" cy="16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4">
            <a:alphaModFix/>
          </a:blip>
          <a:srcRect l="33797" r="26314"/>
          <a:stretch/>
        </p:blipFill>
        <p:spPr>
          <a:xfrm>
            <a:off x="311700" y="3220999"/>
            <a:ext cx="988269" cy="14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 rotWithShape="1">
          <a:blip r:embed="rId5">
            <a:alphaModFix/>
          </a:blip>
          <a:srcRect l="2458"/>
          <a:stretch/>
        </p:blipFill>
        <p:spPr>
          <a:xfrm>
            <a:off x="1233169" y="3221010"/>
            <a:ext cx="2339581" cy="149686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3739150" y="1084400"/>
            <a:ext cx="486390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Guide Rail Structural Analysis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Expected center deflection of 0.26’'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Negligible rotation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Justifies adding an extra support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257875" y="4735650"/>
            <a:ext cx="3368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8: Locking Assembly FEA Analysis</a:t>
            </a:r>
            <a:endParaRPr sz="12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257875" y="2900375"/>
            <a:ext cx="33687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7: Guide Rail Structural Analysis</a:t>
            </a:r>
            <a:endParaRPr sz="12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3739150" y="3221000"/>
            <a:ext cx="4863900" cy="15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Locking Assembly FEA Analysis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Stress concentration at back side carriage connection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High eye bolt stresses for tear-out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Factor of safety of 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No support needed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Testing</a:t>
            </a:r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67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testing procedures implemented were set to satisfy each Engineering Requirement.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Most of the tests were designed to validate multiple ER’s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   Predetermined Design Validation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   Manufacturing Contingencies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   Complete Prototype Testing </a:t>
            </a:r>
            <a:endParaRPr sz="1600"/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475" y="646650"/>
            <a:ext cx="4787299" cy="408855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0" name="Google Shape;140;p21"/>
          <p:cNvSpPr txBox="1"/>
          <p:nvPr/>
        </p:nvSpPr>
        <p:spPr>
          <a:xfrm>
            <a:off x="3998688" y="334650"/>
            <a:ext cx="48336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2: Testing Procedures &amp; Engineering Requirements</a:t>
            </a:r>
            <a:endParaRPr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7585825" y="4735200"/>
            <a:ext cx="15990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Firor 8</a:t>
            </a:r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311700" y="3232150"/>
            <a:ext cx="167400" cy="1995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1"/>
          <p:cNvSpPr/>
          <p:nvPr/>
        </p:nvSpPr>
        <p:spPr>
          <a:xfrm>
            <a:off x="3676100" y="856750"/>
            <a:ext cx="4758900" cy="965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1"/>
          <p:cNvSpPr/>
          <p:nvPr/>
        </p:nvSpPr>
        <p:spPr>
          <a:xfrm>
            <a:off x="3676000" y="2753700"/>
            <a:ext cx="4758900" cy="626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311700" y="3714975"/>
            <a:ext cx="167400" cy="1995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1"/>
          <p:cNvSpPr/>
          <p:nvPr/>
        </p:nvSpPr>
        <p:spPr>
          <a:xfrm>
            <a:off x="3676100" y="4277238"/>
            <a:ext cx="4758900" cy="4578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3676000" y="1852450"/>
            <a:ext cx="4758900" cy="864900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311700" y="4197800"/>
            <a:ext cx="167400" cy="1995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1"/>
          <p:cNvSpPr/>
          <p:nvPr/>
        </p:nvSpPr>
        <p:spPr>
          <a:xfrm>
            <a:off x="3676100" y="3411975"/>
            <a:ext cx="4758900" cy="833400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</Words>
  <Application>Microsoft Macintosh PowerPoint</Application>
  <PresentationFormat>On-screen Show (16:9)</PresentationFormat>
  <Paragraphs>129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Average</vt:lpstr>
      <vt:lpstr>Arial</vt:lpstr>
      <vt:lpstr>Oswald</vt:lpstr>
      <vt:lpstr>Lato</vt:lpstr>
      <vt:lpstr>Times New Roman</vt:lpstr>
      <vt:lpstr>Slate</vt:lpstr>
      <vt:lpstr>SunTrac Braze-Welding Jig</vt:lpstr>
      <vt:lpstr>Project Introduction: Client</vt:lpstr>
      <vt:lpstr>Project Introduction: Task </vt:lpstr>
      <vt:lpstr>Requirements and Specifications</vt:lpstr>
      <vt:lpstr>Conceptual Design</vt:lpstr>
      <vt:lpstr>Manufacturing Design: Details</vt:lpstr>
      <vt:lpstr>Manufacturing Design: Documentation</vt:lpstr>
      <vt:lpstr>Manufacturing Design: Computational Analyses</vt:lpstr>
      <vt:lpstr>Testing</vt:lpstr>
      <vt:lpstr>Final Product: Gallery</vt:lpstr>
      <vt:lpstr>Final Product: CAD Comparison</vt:lpstr>
      <vt:lpstr>Budget</vt:lpstr>
      <vt:lpstr>Future Work </vt:lpstr>
      <vt:lpstr>Thank You For Listening</vt:lpstr>
      <vt:lpstr>References</vt:lpstr>
      <vt:lpstr>Appendix A.1 - Bill Of Materials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SunTrac Braze-Welding Jig</dc:title>
  <cp:lastModifiedBy>Microsoft Office User</cp:lastModifiedBy>
  <cp:revision>1</cp:revision>
  <dcterms:modified xsi:type="dcterms:W3CDTF">2020-04-23T21:19:42Z</dcterms:modified>
</cp:coreProperties>
</file>